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01" r:id="rId1"/>
  </p:sldMasterIdLst>
  <p:sldIdLst>
    <p:sldId id="256" r:id="rId2"/>
    <p:sldId id="257" r:id="rId3"/>
    <p:sldId id="27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78" r:id="rId13"/>
    <p:sldId id="279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6" r:id="rId24"/>
    <p:sldId id="281" r:id="rId25"/>
    <p:sldId id="280" r:id="rId26"/>
  </p:sldIdLst>
  <p:sldSz cx="12192000" cy="6858000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71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39936-3789-4322-AC28-FEE12E978994}" type="datetimeFigureOut">
              <a:rPr lang="ru-RU" smtClean="0"/>
              <a:t>28.08.2019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ECF321DC-9B82-47BA-AA93-EED3EF7760F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22562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39936-3789-4322-AC28-FEE12E978994}" type="datetimeFigureOut">
              <a:rPr lang="ru-RU" smtClean="0"/>
              <a:t>28.08.2019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ECF321DC-9B82-47BA-AA93-EED3EF7760F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88582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39936-3789-4322-AC28-FEE12E978994}" type="datetimeFigureOut">
              <a:rPr lang="ru-RU" smtClean="0"/>
              <a:t>28.08.2019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ECF321DC-9B82-47BA-AA93-EED3EF7760FC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0066769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39936-3789-4322-AC28-FEE12E978994}" type="datetimeFigureOut">
              <a:rPr lang="ru-RU" smtClean="0"/>
              <a:t>28.08.2019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ECF321DC-9B82-47BA-AA93-EED3EF7760F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30451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39936-3789-4322-AC28-FEE12E978994}" type="datetimeFigureOut">
              <a:rPr lang="ru-RU" smtClean="0"/>
              <a:t>28.08.2019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ECF321DC-9B82-47BA-AA93-EED3EF7760FC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9974559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39936-3789-4322-AC28-FEE12E978994}" type="datetimeFigureOut">
              <a:rPr lang="ru-RU" smtClean="0"/>
              <a:t>28.08.2019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ECF321DC-9B82-47BA-AA93-EED3EF7760F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09942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39936-3789-4322-AC28-FEE12E978994}" type="datetimeFigureOut">
              <a:rPr lang="ru-RU" smtClean="0"/>
              <a:t>28.08.2019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321DC-9B82-47BA-AA93-EED3EF7760F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691797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39936-3789-4322-AC28-FEE12E978994}" type="datetimeFigureOut">
              <a:rPr lang="ru-RU" smtClean="0"/>
              <a:t>28.08.2019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321DC-9B82-47BA-AA93-EED3EF7760F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84837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39936-3789-4322-AC28-FEE12E978994}" type="datetimeFigureOut">
              <a:rPr lang="ru-RU" smtClean="0"/>
              <a:t>28.08.2019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321DC-9B82-47BA-AA93-EED3EF7760F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89256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39936-3789-4322-AC28-FEE12E978994}" type="datetimeFigureOut">
              <a:rPr lang="ru-RU" smtClean="0"/>
              <a:t>28.08.2019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ECF321DC-9B82-47BA-AA93-EED3EF7760F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86254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39936-3789-4322-AC28-FEE12E978994}" type="datetimeFigureOut">
              <a:rPr lang="ru-RU" smtClean="0"/>
              <a:t>28.08.2019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ECF321DC-9B82-47BA-AA93-EED3EF7760F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2225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39936-3789-4322-AC28-FEE12E978994}" type="datetimeFigureOut">
              <a:rPr lang="ru-RU" smtClean="0"/>
              <a:t>28.08.2019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ECF321DC-9B82-47BA-AA93-EED3EF7760F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79553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39936-3789-4322-AC28-FEE12E978994}" type="datetimeFigureOut">
              <a:rPr lang="ru-RU" smtClean="0"/>
              <a:t>28.08.2019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321DC-9B82-47BA-AA93-EED3EF7760F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33806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39936-3789-4322-AC28-FEE12E978994}" type="datetimeFigureOut">
              <a:rPr lang="ru-RU" smtClean="0"/>
              <a:t>28.08.2019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321DC-9B82-47BA-AA93-EED3EF7760F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59678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39936-3789-4322-AC28-FEE12E978994}" type="datetimeFigureOut">
              <a:rPr lang="ru-RU" smtClean="0"/>
              <a:t>28.08.2019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321DC-9B82-47BA-AA93-EED3EF7760F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84895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39936-3789-4322-AC28-FEE12E978994}" type="datetimeFigureOut">
              <a:rPr lang="ru-RU" smtClean="0"/>
              <a:t>28.08.2019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ECF321DC-9B82-47BA-AA93-EED3EF7760F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36666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157"/>
            <a:ext cx="2356674" cy="6853096"/>
            <a:chOff x="6627813" y="195610"/>
            <a:chExt cx="1952625" cy="5678141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5610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D39936-3789-4322-AC28-FEE12E978994}" type="datetimeFigureOut">
              <a:rPr lang="ru-RU" smtClean="0"/>
              <a:t>28.08.2019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ECF321DC-9B82-47BA-AA93-EED3EF7760F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51742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2" r:id="rId1"/>
    <p:sldLayoutId id="2147483903" r:id="rId2"/>
    <p:sldLayoutId id="2147483904" r:id="rId3"/>
    <p:sldLayoutId id="2147483905" r:id="rId4"/>
    <p:sldLayoutId id="2147483906" r:id="rId5"/>
    <p:sldLayoutId id="2147483907" r:id="rId6"/>
    <p:sldLayoutId id="2147483908" r:id="rId7"/>
    <p:sldLayoutId id="2147483909" r:id="rId8"/>
    <p:sldLayoutId id="2147483910" r:id="rId9"/>
    <p:sldLayoutId id="2147483911" r:id="rId10"/>
    <p:sldLayoutId id="2147483912" r:id="rId11"/>
    <p:sldLayoutId id="2147483913" r:id="rId12"/>
    <p:sldLayoutId id="2147483914" r:id="rId13"/>
    <p:sldLayoutId id="2147483915" r:id="rId14"/>
    <p:sldLayoutId id="2147483916" r:id="rId15"/>
    <p:sldLayoutId id="2147483917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2">
              <a:lumMod val="7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NUL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24262" y="1199213"/>
            <a:ext cx="10380349" cy="2823037"/>
          </a:xfrm>
        </p:spPr>
        <p:txBody>
          <a:bodyPr>
            <a:noAutofit/>
          </a:bodyPr>
          <a:lstStyle/>
          <a:p>
            <a:pPr algn="ctr"/>
            <a:r>
              <a:rPr lang="ru-RU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"</a:t>
            </a:r>
            <a:r>
              <a:rPr lang="ru-RU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Здоровьесберегающие</a:t>
            </a:r>
            <a:r>
              <a:rPr lang="ru-RU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технологии в системе оздоровительной работы ДОУ согласно требованиям ФГОС ДО"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169639" y="4692860"/>
            <a:ext cx="3679746" cy="2449953"/>
          </a:xfrm>
        </p:spPr>
        <p:txBody>
          <a:bodyPr>
            <a:normAutofit/>
          </a:bodyPr>
          <a:lstStyle/>
          <a:p>
            <a:pPr algn="ctr"/>
            <a:r>
              <a:rPr lang="ru-RU" sz="20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Подготовила: Привалова Галина Алексеевна</a:t>
            </a:r>
          </a:p>
          <a:p>
            <a:pPr algn="ctr"/>
            <a:r>
              <a:rPr lang="ru-RU" sz="20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 МК ДОУ №6 «Ромашка»</a:t>
            </a:r>
          </a:p>
          <a:p>
            <a:pPr algn="ctr"/>
            <a:r>
              <a:rPr lang="ru-RU" sz="20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2019 год</a:t>
            </a:r>
            <a:endParaRPr lang="ru-RU" sz="2000" b="1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732551" y="344575"/>
            <a:ext cx="73301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МК ДОУ №6 «Ромашка» с. </a:t>
            </a:r>
            <a:r>
              <a:rPr lang="ru-RU" sz="20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Рагули</a:t>
            </a:r>
            <a:endParaRPr lang="ru-RU" sz="2000" b="1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3812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48918" y="144424"/>
            <a:ext cx="9735773" cy="1280890"/>
          </a:xfrm>
        </p:spPr>
        <p:txBody>
          <a:bodyPr>
            <a:normAutofit/>
          </a:bodyPr>
          <a:lstStyle/>
          <a:p>
            <a:r>
              <a:rPr lang="ru-RU" sz="4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Медико-профилактические технологии</a:t>
            </a:r>
            <a:endParaRPr lang="ru-RU" sz="4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64949" y="1219200"/>
            <a:ext cx="9919742" cy="479185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32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 </a:t>
            </a:r>
            <a:r>
              <a:rPr lang="ru-RU" sz="32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сохранение и приумножение здоровья детей под руководством медицинского персонала ДОУ в соответствии  медицинскими требованиями и нормами с использованием медицинских средств</a:t>
            </a:r>
            <a:r>
              <a:rPr lang="ru-RU" sz="32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ru-RU" sz="32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Компоненты</a:t>
            </a:r>
            <a:r>
              <a:rPr lang="ru-RU" sz="32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мониторинг здоровья дошкольников, разработка рекомендаций по оптимизации детского здоровья; рациональное питание; рациональный режим дня, закаливание; организация профилактических мероприятий в детском саду; контроль и помощь в обеспечении требований СанПиНов; </a:t>
            </a:r>
            <a:r>
              <a:rPr lang="ru-RU" sz="3200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здоровьесберегающая</a:t>
            </a:r>
            <a:r>
              <a:rPr lang="ru-RU" sz="32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среда в ДОУ.</a:t>
            </a:r>
            <a:endParaRPr lang="ru-RU" sz="3200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5810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12584" y="-59960"/>
            <a:ext cx="9668656" cy="1963712"/>
          </a:xfrm>
        </p:spPr>
        <p:txBody>
          <a:bodyPr>
            <a:normAutofit/>
          </a:bodyPr>
          <a:lstStyle/>
          <a:p>
            <a:r>
              <a:rPr lang="ru-RU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Валеологическое</a:t>
            </a:r>
            <a:r>
              <a:rPr lang="ru-RU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просвещение детей- </a:t>
            </a:r>
            <a:br>
              <a:rPr lang="ru-RU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это процесс направленный на ознакомление родителей, сохранение и укрепление знаний </a:t>
            </a:r>
            <a:endParaRPr lang="ru-RU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212584" y="1743856"/>
            <a:ext cx="8985068" cy="42672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4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Реализуется через:</a:t>
            </a:r>
          </a:p>
          <a:p>
            <a:r>
              <a:rPr lang="ru-RU" sz="24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Родительские собрания</a:t>
            </a:r>
          </a:p>
          <a:p>
            <a:r>
              <a:rPr lang="ru-RU" sz="24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Консультации</a:t>
            </a:r>
          </a:p>
          <a:p>
            <a:r>
              <a:rPr lang="ru-RU" sz="24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Круглые столы по вопросам</a:t>
            </a:r>
          </a:p>
          <a:p>
            <a:r>
              <a:rPr lang="ru-RU" sz="24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Беседы</a:t>
            </a:r>
          </a:p>
          <a:p>
            <a:r>
              <a:rPr lang="ru-RU" sz="24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Нетрадиционные формы работы с родителями</a:t>
            </a:r>
          </a:p>
          <a:p>
            <a:r>
              <a:rPr lang="ru-RU" sz="24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Спортивные праздники</a:t>
            </a:r>
          </a:p>
          <a:p>
            <a:r>
              <a:rPr lang="ru-RU" sz="24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Спортивные праздники</a:t>
            </a:r>
          </a:p>
          <a:p>
            <a:r>
              <a:rPr lang="ru-RU" sz="24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Личный пример педагога</a:t>
            </a:r>
          </a:p>
          <a:p>
            <a:r>
              <a:rPr lang="ru-RU" sz="24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Папки-передвижки</a:t>
            </a:r>
            <a:endParaRPr lang="ru-RU" sz="2400" b="1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2579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5916118" cy="44370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6118" y="2151088"/>
            <a:ext cx="6275882" cy="47069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Объект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2554"/>
            <a:ext cx="5916118" cy="44370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11048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65" t="2249" b="12451"/>
          <a:stretch/>
        </p:blipFill>
        <p:spPr>
          <a:xfrm>
            <a:off x="1306537" y="3013023"/>
            <a:ext cx="5170775" cy="38449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312" y="0"/>
            <a:ext cx="51435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61" t="15519" r="3934" b="5464"/>
          <a:stretch/>
        </p:blipFill>
        <p:spPr>
          <a:xfrm>
            <a:off x="0" y="0"/>
            <a:ext cx="4465797" cy="32116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83403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2" y="-125398"/>
            <a:ext cx="9983448" cy="1564454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Физкультурно-оздоровительные технологии-</a:t>
            </a:r>
            <a:br>
              <a:rPr lang="ru-RU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это технологии, направленные на физическое развитие и укрепление здоровья ребёнка: развитие физических качеств, двигательной активности и становление физической культуры дошкольников</a:t>
            </a:r>
            <a:r>
              <a:rPr lang="ru-RU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41" r="27747" b="-950"/>
          <a:stretch/>
        </p:blipFill>
        <p:spPr>
          <a:xfrm>
            <a:off x="1993692" y="1720772"/>
            <a:ext cx="3867464" cy="51372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0230" y="1592434"/>
            <a:ext cx="3031373" cy="53939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71578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83829" y="0"/>
            <a:ext cx="9615851" cy="1800069"/>
          </a:xfrm>
        </p:spPr>
        <p:txBody>
          <a:bodyPr/>
          <a:lstStyle/>
          <a:p>
            <a:pPr algn="ctr"/>
            <a:r>
              <a:rPr lang="ru-RU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Компоненты физкультурно- оздоровительных технологий</a:t>
            </a:r>
            <a:endParaRPr lang="ru-RU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29192" y="1395334"/>
            <a:ext cx="9540901" cy="4870554"/>
          </a:xfrm>
        </p:spPr>
        <p:txBody>
          <a:bodyPr>
            <a:normAutofit lnSpcReduction="10000"/>
          </a:bodyPr>
          <a:lstStyle/>
          <a:p>
            <a:r>
              <a:rPr lang="ru-RU" sz="24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Физкультурные занятия</a:t>
            </a:r>
          </a:p>
          <a:p>
            <a:r>
              <a:rPr lang="ru-RU" sz="24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Утренняя гимнастика</a:t>
            </a:r>
          </a:p>
          <a:p>
            <a:r>
              <a:rPr lang="ru-RU" sz="24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Спортивные праздники, развлечения</a:t>
            </a:r>
          </a:p>
          <a:p>
            <a:r>
              <a:rPr lang="ru-RU" sz="24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День здоровья</a:t>
            </a:r>
          </a:p>
          <a:p>
            <a:r>
              <a:rPr lang="ru-RU" sz="24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Подвижная игра</a:t>
            </a:r>
          </a:p>
          <a:p>
            <a:r>
              <a:rPr lang="ru-RU" sz="24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Физкультминутки</a:t>
            </a:r>
          </a:p>
          <a:p>
            <a:r>
              <a:rPr lang="ru-RU" sz="24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Дыхательная гимнастика</a:t>
            </a:r>
          </a:p>
          <a:p>
            <a:r>
              <a:rPr lang="ru-RU" sz="24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Самомассаж, точечный массаж</a:t>
            </a:r>
          </a:p>
          <a:p>
            <a:r>
              <a:rPr lang="ru-RU" sz="24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Артикуляционная гимнастика</a:t>
            </a:r>
          </a:p>
          <a:p>
            <a:r>
              <a:rPr lang="ru-RU" sz="24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Гимнастика для глаз</a:t>
            </a:r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4845" y="1110596"/>
            <a:ext cx="3230041" cy="57474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21577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156015" cy="34596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5984" y="0"/>
            <a:ext cx="6156015" cy="34596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463" y="3323370"/>
            <a:ext cx="6409409" cy="36020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5984" y="3323370"/>
            <a:ext cx="6156015" cy="34596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69591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689548" y="344774"/>
            <a:ext cx="13045475" cy="734518"/>
          </a:xfrm>
        </p:spPr>
        <p:txBody>
          <a:bodyPr>
            <a:normAutofit/>
          </a:bodyPr>
          <a:lstStyle/>
          <a:p>
            <a:pPr algn="ctr"/>
            <a:r>
              <a:rPr lang="ru-RU" sz="28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Здоровьесберегающие</a:t>
            </a:r>
            <a:r>
              <a:rPr lang="ru-RU" sz="28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образовательные технологии</a:t>
            </a:r>
            <a:endParaRPr lang="ru-RU" sz="28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677935" y="1079292"/>
            <a:ext cx="9736736" cy="462206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2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Это технологии воспитания </a:t>
            </a:r>
            <a:r>
              <a:rPr lang="ru-RU" sz="32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валеологической</a:t>
            </a:r>
            <a:r>
              <a:rPr lang="ru-RU" sz="32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культуры здоровья дошкольников.</a:t>
            </a:r>
          </a:p>
          <a:p>
            <a:pPr marL="0" indent="0" algn="ctr">
              <a:buNone/>
            </a:pPr>
            <a:r>
              <a:rPr lang="ru-RU" sz="32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Цель: </a:t>
            </a:r>
            <a:r>
              <a:rPr lang="ru-RU" sz="32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у детей осознанного отношения здоровью и жизни, накопление знаний о здоровье развитие умений оберегать его.</a:t>
            </a:r>
            <a:endParaRPr lang="ru-RU" sz="3200" b="1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6674" y="3683133"/>
            <a:ext cx="5649231" cy="31748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77184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93693" y="209862"/>
            <a:ext cx="9510920" cy="1695138"/>
          </a:xfrm>
        </p:spPr>
        <p:txBody>
          <a:bodyPr>
            <a:normAutofit/>
          </a:bodyPr>
          <a:lstStyle/>
          <a:p>
            <a:r>
              <a:rPr lang="ru-RU" sz="40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Технологии обеспечения социально-психологического благополучия ребёнка</a:t>
            </a:r>
            <a:endParaRPr lang="ru-RU" sz="40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74361" y="1905000"/>
            <a:ext cx="10530251" cy="400622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3200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Это технологии, обеспечивающие психологическое, социальное здоровье ребёнка-дошкольника.</a:t>
            </a:r>
          </a:p>
          <a:p>
            <a:pPr marL="0" indent="0">
              <a:buNone/>
            </a:pPr>
            <a:r>
              <a:rPr lang="ru-RU" sz="3200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Основная </a:t>
            </a:r>
            <a:r>
              <a:rPr lang="ru-RU" sz="32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задача </a:t>
            </a:r>
            <a:r>
              <a:rPr lang="ru-RU" sz="3200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этих технологий: обеспечение эмоциональной комфортности и позитивного психологического самочувствия ребёнка в процессе общения со сверстниками и взрослыми в ДОУ , семье, обеспечение социально-эмоционального благополучия дошкольника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7234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58014" y="219376"/>
            <a:ext cx="8911687" cy="1280890"/>
          </a:xfrm>
        </p:spPr>
        <p:txBody>
          <a:bodyPr>
            <a:normAutofit/>
          </a:bodyPr>
          <a:lstStyle/>
          <a:p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Компоненты технологии социально- психологического благополучия ребёнка</a:t>
            </a:r>
            <a:endParaRPr lang="ru-RU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90392" y="1905000"/>
            <a:ext cx="8915400" cy="3777622"/>
          </a:xfrm>
        </p:spPr>
        <p:txBody>
          <a:bodyPr>
            <a:noAutofit/>
          </a:bodyPr>
          <a:lstStyle/>
          <a:p>
            <a:r>
              <a:rPr lang="ru-RU" sz="32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 организованные встречи, игровые тренинги с детьми;</a:t>
            </a:r>
          </a:p>
          <a:p>
            <a:r>
              <a:rPr lang="ru-RU" sz="32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Изография;</a:t>
            </a:r>
          </a:p>
          <a:p>
            <a:r>
              <a:rPr lang="ru-RU" sz="32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Психогимнастика</a:t>
            </a:r>
            <a:r>
              <a:rPr lang="ru-RU" sz="32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r>
              <a:rPr lang="ru-RU" sz="32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Релаксация;</a:t>
            </a:r>
          </a:p>
          <a:p>
            <a:r>
              <a:rPr lang="ru-RU" sz="32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Сказкотерапия</a:t>
            </a:r>
            <a:r>
              <a:rPr lang="ru-RU" sz="32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r>
              <a:rPr lang="ru-RU" sz="32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Музыкотерапия.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8092" y="2747597"/>
            <a:ext cx="6793765" cy="38180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83731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109526" y="859435"/>
            <a:ext cx="9223037" cy="563130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40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«Забота о здоровье – это важнейший труд воспитателя. </a:t>
            </a:r>
          </a:p>
          <a:p>
            <a:pPr marL="0" indent="0" algn="ctr">
              <a:buNone/>
            </a:pPr>
            <a:r>
              <a:rPr lang="ru-RU" sz="40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 жизнерадостности, бодрости детей зависит их духовная жизнь, мировоззрение, умственное развитие, прочность знаний, вера в свои силы.»</a:t>
            </a:r>
          </a:p>
          <a:p>
            <a:pPr marL="0" indent="0" algn="r">
              <a:buNone/>
            </a:pPr>
            <a:r>
              <a:rPr lang="ru-RU" sz="36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                                                                                                   В.А. Сухомлинский</a:t>
            </a:r>
          </a:p>
        </p:txBody>
      </p:sp>
    </p:spTree>
    <p:extLst>
      <p:ext uri="{BB962C8B-B14F-4D97-AF65-F5344CB8AC3E}">
        <p14:creationId xmlns:p14="http://schemas.microsoft.com/office/powerpoint/2010/main" val="237398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28603" y="0"/>
            <a:ext cx="10305399" cy="1280890"/>
          </a:xfrm>
        </p:spPr>
        <p:txBody>
          <a:bodyPr>
            <a:normAutofit fontScale="90000"/>
          </a:bodyPr>
          <a:lstStyle/>
          <a:p>
            <a:r>
              <a:rPr lang="ru-RU" sz="4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Десять золотых правил </a:t>
            </a:r>
            <a:r>
              <a:rPr lang="ru-RU" sz="4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здоровьесбережения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629841" y="1280890"/>
            <a:ext cx="10182408" cy="4911777"/>
          </a:xfrm>
        </p:spPr>
        <p:txBody>
          <a:bodyPr>
            <a:normAutofit fontScale="92500" lnSpcReduction="10000"/>
          </a:bodyPr>
          <a:lstStyle/>
          <a:p>
            <a:r>
              <a:rPr lang="ru-RU" sz="28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Соблюдайте режим дня!</a:t>
            </a:r>
          </a:p>
          <a:p>
            <a:r>
              <a:rPr lang="ru-RU" sz="28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Обращайте большое внимание на питание!</a:t>
            </a:r>
          </a:p>
          <a:p>
            <a:r>
              <a:rPr lang="ru-RU" sz="28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Больше двигайтесь!</a:t>
            </a:r>
          </a:p>
          <a:p>
            <a:r>
              <a:rPr lang="ru-RU" sz="28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Спите в прохладной комнате!</a:t>
            </a:r>
          </a:p>
          <a:p>
            <a:r>
              <a:rPr lang="ru-RU" sz="28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гасите в себе гнев, дайте вырваться наружу!</a:t>
            </a:r>
          </a:p>
          <a:p>
            <a:r>
              <a:rPr lang="ru-RU" sz="28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Постоянно занимайтесь интеллектуальной деятельностью!</a:t>
            </a:r>
          </a:p>
          <a:p>
            <a:r>
              <a:rPr lang="ru-RU" sz="28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Гоните прочь унынье и хандру!</a:t>
            </a:r>
          </a:p>
          <a:p>
            <a:r>
              <a:rPr lang="ru-RU" sz="28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Адекватно реагируйте на все проявления своего организма!</a:t>
            </a:r>
          </a:p>
          <a:p>
            <a:r>
              <a:rPr lang="ru-RU" sz="28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Старайтесь получить больше положительных эмоций!</a:t>
            </a:r>
          </a:p>
          <a:p>
            <a:r>
              <a:rPr lang="ru-RU" sz="28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Желайте себе и окружающим только добро!</a:t>
            </a:r>
          </a:p>
          <a:p>
            <a:endParaRPr lang="ru-RU" b="1" i="1" dirty="0" smtClean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7099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86" t="-1750" r="10260" b="9055"/>
          <a:stretch/>
        </p:blipFill>
        <p:spPr>
          <a:xfrm>
            <a:off x="6160958" y="2801487"/>
            <a:ext cx="6031042" cy="40565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991" y="0"/>
            <a:ext cx="6722864" cy="37782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93990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744" y="217357"/>
            <a:ext cx="5059180" cy="67455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0565" y="-149901"/>
            <a:ext cx="5561351" cy="41710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30" b="7034"/>
          <a:stretch/>
        </p:blipFill>
        <p:spPr>
          <a:xfrm>
            <a:off x="5209082" y="3297836"/>
            <a:ext cx="3720059" cy="36650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90090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44" r="18927" b="11484"/>
          <a:stretch/>
        </p:blipFill>
        <p:spPr>
          <a:xfrm>
            <a:off x="6609156" y="61485"/>
            <a:ext cx="5582844" cy="38344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0" b="6993"/>
          <a:stretch/>
        </p:blipFill>
        <p:spPr>
          <a:xfrm>
            <a:off x="0" y="-91464"/>
            <a:ext cx="5426440" cy="39873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3704" y="3553318"/>
            <a:ext cx="5880218" cy="33046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08878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42" b="-774"/>
          <a:stretch/>
        </p:blipFill>
        <p:spPr>
          <a:xfrm>
            <a:off x="134911" y="0"/>
            <a:ext cx="6108267" cy="38075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3178" y="2497567"/>
            <a:ext cx="5813910" cy="43604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3640235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978702" y="404734"/>
            <a:ext cx="9525910" cy="5506488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endParaRPr lang="ru-RU" sz="4000" b="1" i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40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Здоровье ребёнка превыше всего,</a:t>
            </a:r>
          </a:p>
          <a:p>
            <a:pPr marL="0" indent="0" algn="ctr">
              <a:buNone/>
            </a:pPr>
            <a:r>
              <a:rPr lang="ru-RU" sz="40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богатство земли не заменит его.</a:t>
            </a:r>
          </a:p>
          <a:p>
            <a:pPr marL="0" indent="0" algn="ctr">
              <a:buNone/>
            </a:pPr>
            <a:r>
              <a:rPr lang="ru-RU" sz="40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Здоровье не купишь, никто не продаст,</a:t>
            </a:r>
          </a:p>
          <a:p>
            <a:pPr marL="0" indent="0" algn="ctr">
              <a:buNone/>
            </a:pPr>
            <a:r>
              <a:rPr lang="ru-RU" sz="4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</a:t>
            </a:r>
            <a:r>
              <a:rPr lang="ru-RU" sz="40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 берегите, как сердце, как глаз!</a:t>
            </a:r>
          </a:p>
          <a:p>
            <a:pPr marL="0" indent="0">
              <a:buNone/>
            </a:pPr>
            <a:endParaRPr lang="ru-RU" sz="40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4000" b="1" i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  <a:endParaRPr lang="ru-RU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05562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885" y="0"/>
            <a:ext cx="5696263" cy="42721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6249" y="2001187"/>
            <a:ext cx="6475751" cy="48568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1028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9056" y="174404"/>
            <a:ext cx="9750763" cy="1280890"/>
          </a:xfrm>
        </p:spPr>
        <p:txBody>
          <a:bodyPr>
            <a:normAutofit/>
          </a:bodyPr>
          <a:lstStyle/>
          <a:p>
            <a:pPr algn="ctr"/>
            <a:r>
              <a:rPr lang="ru-RU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Стандарт направлен на решение нескольких задач</a:t>
            </a:r>
            <a:endParaRPr lang="ru-RU" sz="3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693889" y="1064303"/>
            <a:ext cx="10043409" cy="5793698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Охрана и укрепление физического и психологического здоровья детей, в том числе их эмоционального благополучия;</a:t>
            </a:r>
          </a:p>
          <a:p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равных возможностей для полноценного развития каждого ребёнка, в период дошкольного детства, независимо от места жительства, пола, нации, социального статуса, психофизиологических и других особенностей;</a:t>
            </a:r>
          </a:p>
          <a:p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общей культуры личности детей, в том числе ценностей здорового  образа жизни, развитие их социальных, нравственных, эстетических, физических качеств, инициативности, самостоятельности ответственности ребёнок, формирование предпосылок учебной деятельности;</a:t>
            </a:r>
          </a:p>
          <a:p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вариативности разнообразия содержания Программ и организационных форм дошкольного образования, возможности формирования Программ различной направленности с учётом образовательной потребности, способностей и состояния здоровья детей;</a:t>
            </a:r>
          </a:p>
          <a:p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социокультурной среды, соответствующей возрастным, индивидуальным, психологическим и физиологическим особенностям детей;</a:t>
            </a:r>
          </a:p>
          <a:p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Обеспечения психолого-педагогической поддержки семьи и повышение компетентности родителей в вопросах развития образования, охраны и укрепления здоровья детей.</a:t>
            </a:r>
          </a:p>
          <a:p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611146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24067" y="389743"/>
            <a:ext cx="10080546" cy="6625653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4800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Здоровьесберегающие</a:t>
            </a:r>
            <a:r>
              <a:rPr lang="ru-RU" sz="4800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технологии система </a:t>
            </a:r>
            <a:r>
              <a:rPr lang="ru-RU" sz="4800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воспитательно</a:t>
            </a:r>
            <a:r>
              <a:rPr lang="ru-RU" sz="4800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-оздоровительных, коррекционных и профилактических мероприятий, которые осуществляются в процессе взаимодействия ребёнка и педагога, ребёнка и родителей, ребёнка и доктора</a:t>
            </a:r>
            <a:r>
              <a:rPr lang="ru-RU" sz="4000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4000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3601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01591" y="239843"/>
            <a:ext cx="10290409" cy="1280890"/>
          </a:xfrm>
        </p:spPr>
        <p:txBody>
          <a:bodyPr/>
          <a:lstStyle/>
          <a:p>
            <a:r>
              <a:rPr lang="ru-RU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</a:t>
            </a:r>
            <a:r>
              <a:rPr lang="ru-RU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здоровьесберегающих</a:t>
            </a:r>
            <a:r>
              <a:rPr lang="ru-RU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технологий:</a:t>
            </a:r>
            <a:endParaRPr lang="ru-RU" b="1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901591" y="1280890"/>
            <a:ext cx="8951288" cy="525482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Применительно к детям</a:t>
            </a:r>
          </a:p>
          <a:p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дошкольнику возможности сохранения здоровья;</a:t>
            </a:r>
          </a:p>
          <a:p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у воспитанника необходимых знаний, умений и навыков по здоровому образу жизни;</a:t>
            </a:r>
          </a:p>
          <a:p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Обучение дошкольника использовать полученные знания в повседневной жизни;</a:t>
            </a:r>
          </a:p>
          <a:p>
            <a:pPr marL="0" indent="0">
              <a:buNone/>
            </a:pPr>
            <a:r>
              <a:rPr lang="ru-RU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Применительно к взрослым:</a:t>
            </a:r>
          </a:p>
          <a:p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Содействие становлению культуры здоровья ,в том числе профессионального здоровья воспитателей ДОУ, </a:t>
            </a:r>
            <a:r>
              <a:rPr lang="ru-RU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валеологическому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просвещению детей.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55721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502762" cy="36545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2611" y="3300884"/>
            <a:ext cx="6329389" cy="35571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58" t="19570" r="27273" b="-2041"/>
          <a:stretch/>
        </p:blipFill>
        <p:spPr>
          <a:xfrm>
            <a:off x="-28966" y="-134911"/>
            <a:ext cx="6250898" cy="43784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56" t="7901" r="17586" b="10423"/>
          <a:stretch/>
        </p:blipFill>
        <p:spPr>
          <a:xfrm>
            <a:off x="6188734" y="2893102"/>
            <a:ext cx="6003266" cy="40548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51114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88760" y="0"/>
            <a:ext cx="10740114" cy="1280890"/>
          </a:xfrm>
        </p:spPr>
        <p:txBody>
          <a:bodyPr>
            <a:normAutofit/>
          </a:bodyPr>
          <a:lstStyle/>
          <a:p>
            <a:r>
              <a:rPr lang="ru-RU" sz="40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Виды </a:t>
            </a:r>
            <a:r>
              <a:rPr lang="ru-RU" sz="40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здоровьесберегающих</a:t>
            </a:r>
            <a:r>
              <a:rPr lang="ru-RU" sz="40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технологий</a:t>
            </a:r>
            <a:endParaRPr lang="ru-RU" sz="4000" b="1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Овал 4"/>
          <p:cNvSpPr/>
          <p:nvPr/>
        </p:nvSpPr>
        <p:spPr>
          <a:xfrm>
            <a:off x="5037457" y="2760357"/>
            <a:ext cx="1780066" cy="1975028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Овал 5"/>
          <p:cNvSpPr/>
          <p:nvPr/>
        </p:nvSpPr>
        <p:spPr>
          <a:xfrm>
            <a:off x="4488434" y="711088"/>
            <a:ext cx="2878111" cy="181029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вал 6"/>
          <p:cNvSpPr/>
          <p:nvPr/>
        </p:nvSpPr>
        <p:spPr>
          <a:xfrm rot="1201521">
            <a:off x="2299714" y="1847204"/>
            <a:ext cx="2723808" cy="21794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вал 7"/>
          <p:cNvSpPr/>
          <p:nvPr/>
        </p:nvSpPr>
        <p:spPr>
          <a:xfrm rot="20498554">
            <a:off x="6873213" y="2078194"/>
            <a:ext cx="2832358" cy="211286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/>
          <p:cNvSpPr/>
          <p:nvPr/>
        </p:nvSpPr>
        <p:spPr>
          <a:xfrm rot="18804210">
            <a:off x="2585958" y="4369667"/>
            <a:ext cx="3027699" cy="208994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9"/>
          <p:cNvSpPr/>
          <p:nvPr/>
        </p:nvSpPr>
        <p:spPr>
          <a:xfrm rot="3034564">
            <a:off x="6136064" y="4496066"/>
            <a:ext cx="2895607" cy="202872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5240480" y="3374264"/>
            <a:ext cx="12234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ЗСТ</a:t>
            </a:r>
            <a:endParaRPr lang="ru-RU" sz="44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781862" y="1138464"/>
            <a:ext cx="25846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Физкультурно-оздоровительные</a:t>
            </a:r>
            <a:endParaRPr lang="ru-RU" sz="2400" b="1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032595" y="2770808"/>
            <a:ext cx="26206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Образовательные</a:t>
            </a:r>
            <a:endParaRPr lang="ru-RU" sz="2400" b="1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 rot="19363559">
            <a:off x="2877891" y="4689630"/>
            <a:ext cx="27932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Социально-</a:t>
            </a:r>
          </a:p>
          <a:p>
            <a:r>
              <a:rPr lang="ru-RU" sz="24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психологические</a:t>
            </a:r>
            <a:endParaRPr lang="ru-RU" sz="2400" b="1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 rot="985549">
            <a:off x="2293103" y="2344859"/>
            <a:ext cx="28661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Медико- профилактические</a:t>
            </a:r>
            <a:endParaRPr lang="ru-RU" sz="2400" b="1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 rot="2113041">
            <a:off x="6312995" y="4908327"/>
            <a:ext cx="25601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Валеологичекое</a:t>
            </a:r>
            <a:r>
              <a:rPr lang="ru-RU" sz="24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ru-RU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24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росвещение</a:t>
            </a:r>
          </a:p>
          <a:p>
            <a:pPr algn="ctr"/>
            <a:r>
              <a:rPr lang="ru-RU" sz="24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родителей</a:t>
            </a:r>
            <a:endParaRPr lang="ru-RU" sz="2400" b="1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86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37" y="-81552"/>
            <a:ext cx="6061061" cy="34063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5794" y="-306331"/>
            <a:ext cx="5946206" cy="33417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7794" y="2810656"/>
            <a:ext cx="5396459" cy="40473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76874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Легкий дым">
  <a:themeElements>
    <a:clrScheme name="Легкий дым">
      <a:dk1>
        <a:sysClr val="windowText" lastClr="000000"/>
      </a:dk1>
      <a:lt1>
        <a:sysClr val="window" lastClr="FFFFFF"/>
      </a:lt1>
      <a:dk2>
        <a:srgbClr val="2E5369"/>
      </a:dk2>
      <a:lt2>
        <a:srgbClr val="CFE2E7"/>
      </a:lt2>
      <a:accent1>
        <a:srgbClr val="353535"/>
      </a:accent1>
      <a:accent2>
        <a:srgbClr val="31B4E6"/>
      </a:accent2>
      <a:accent3>
        <a:srgbClr val="265991"/>
      </a:accent3>
      <a:accent4>
        <a:srgbClr val="7E40CC"/>
      </a:accent4>
      <a:accent5>
        <a:srgbClr val="B927E9"/>
      </a:accent5>
      <a:accent6>
        <a:srgbClr val="E833BF"/>
      </a:accent6>
      <a:hlink>
        <a:srgbClr val="2DA0F1"/>
      </a:hlink>
      <a:folHlink>
        <a:srgbClr val="7ED1E6"/>
      </a:folHlink>
    </a:clrScheme>
    <a:fontScheme name="Легкий дым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4F34B87B-9C7A-41AE-A6CB-48536223DFF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652</TotalTime>
  <Words>643</Words>
  <Application>Microsoft Office PowerPoint</Application>
  <PresentationFormat>Широкоэкранный</PresentationFormat>
  <Paragraphs>91</Paragraphs>
  <Slides>25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30" baseType="lpstr">
      <vt:lpstr>Arial</vt:lpstr>
      <vt:lpstr>Century Gothic</vt:lpstr>
      <vt:lpstr>Times New Roman</vt:lpstr>
      <vt:lpstr>Wingdings 3</vt:lpstr>
      <vt:lpstr>Легкий дым</vt:lpstr>
      <vt:lpstr>"Здоровьесберегающие технологии в системе оздоровительной работы ДОУ согласно требованиям ФГОС ДО"</vt:lpstr>
      <vt:lpstr>Презентация PowerPoint</vt:lpstr>
      <vt:lpstr>Презентация PowerPoint</vt:lpstr>
      <vt:lpstr>Стандарт направлен на решение нескольких задач</vt:lpstr>
      <vt:lpstr>Презентация PowerPoint</vt:lpstr>
      <vt:lpstr>Цель здоровьесберегающих технологий:</vt:lpstr>
      <vt:lpstr>Презентация PowerPoint</vt:lpstr>
      <vt:lpstr>Виды здоровьесберегающих технологий</vt:lpstr>
      <vt:lpstr>Презентация PowerPoint</vt:lpstr>
      <vt:lpstr>Медико-профилактические технологии</vt:lpstr>
      <vt:lpstr>Валеологическое просвещение детей-  это процесс направленный на ознакомление родителей, сохранение и укрепление знаний </vt:lpstr>
      <vt:lpstr>Презентация PowerPoint</vt:lpstr>
      <vt:lpstr>Презентация PowerPoint</vt:lpstr>
      <vt:lpstr>Физкультурно-оздоровительные технологии- это технологии, направленные на физическое развитие и укрепление здоровья ребёнка: развитие физических качеств, двигательной активности и становление физической культуры дошкольников  </vt:lpstr>
      <vt:lpstr>Компоненты физкультурно- оздоровительных технологий</vt:lpstr>
      <vt:lpstr>Презентация PowerPoint</vt:lpstr>
      <vt:lpstr>Здоровьесберегающие образовательные технологии</vt:lpstr>
      <vt:lpstr>Технологии обеспечения социально-психологического благополучия ребёнка</vt:lpstr>
      <vt:lpstr>Компоненты технологии социально- психологического благополучия ребёнка</vt:lpstr>
      <vt:lpstr>Десять золотых правил здоровьесбережения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макс</dc:creator>
  <cp:lastModifiedBy>Admin</cp:lastModifiedBy>
  <cp:revision>37</cp:revision>
  <cp:lastPrinted>2019-08-28T14:33:23Z</cp:lastPrinted>
  <dcterms:created xsi:type="dcterms:W3CDTF">2018-05-10T08:51:46Z</dcterms:created>
  <dcterms:modified xsi:type="dcterms:W3CDTF">2019-08-28T14:35:29Z</dcterms:modified>
</cp:coreProperties>
</file>