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84" r:id="rId1"/>
  </p:sldMasterIdLst>
  <p:sldIdLst>
    <p:sldId id="256" r:id="rId2"/>
    <p:sldId id="257" r:id="rId3"/>
    <p:sldId id="272" r:id="rId4"/>
    <p:sldId id="278" r:id="rId5"/>
    <p:sldId id="258" r:id="rId6"/>
    <p:sldId id="260" r:id="rId7"/>
    <p:sldId id="261" r:id="rId8"/>
    <p:sldId id="267" r:id="rId9"/>
    <p:sldId id="273" r:id="rId10"/>
    <p:sldId id="279" r:id="rId11"/>
    <p:sldId id="268" r:id="rId12"/>
    <p:sldId id="269" r:id="rId13"/>
    <p:sldId id="262" r:id="rId14"/>
    <p:sldId id="263" r:id="rId15"/>
    <p:sldId id="264" r:id="rId16"/>
    <p:sldId id="265" r:id="rId17"/>
    <p:sldId id="266" r:id="rId18"/>
    <p:sldId id="275" r:id="rId19"/>
    <p:sldId id="277" r:id="rId20"/>
    <p:sldId id="270" r:id="rId21"/>
    <p:sldId id="271" r:id="rId22"/>
    <p:sldId id="259" r:id="rId23"/>
    <p:sldId id="276" r:id="rId24"/>
  </p:sldIdLst>
  <p:sldSz cx="12192000" cy="6858000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CABC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66" d="100"/>
          <a:sy n="66" d="100"/>
        </p:scale>
        <p:origin x="326" y="3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viewProps" Target="viewProp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heme" Target="theme/theme1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Title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751012" y="1300785"/>
            <a:ext cx="8689976" cy="2509213"/>
          </a:xfrm>
        </p:spPr>
        <p:txBody>
          <a:bodyPr anchor="b">
            <a:normAutofit/>
          </a:bodyPr>
          <a:lstStyle>
            <a:lvl1pPr algn="ctr">
              <a:defRPr sz="48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51012" y="3886200"/>
            <a:ext cx="8689976" cy="1371599"/>
          </a:xfrm>
        </p:spPr>
        <p:txBody>
          <a:bodyPr>
            <a:normAutofit/>
          </a:bodyPr>
          <a:lstStyle>
            <a:lvl1pPr marL="0" indent="0" algn="ctr">
              <a:buNone/>
              <a:defRPr sz="22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26944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Панорамная фотография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4289374"/>
            <a:ext cx="10364432" cy="81161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84744" y="698261"/>
            <a:ext cx="9822532" cy="3214136"/>
          </a:xfrm>
          <a:prstGeom prst="roundRect">
            <a:avLst>
              <a:gd name="adj" fmla="val 4944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5108728"/>
            <a:ext cx="1036445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6550948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Заголовок и подпись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599"/>
            <a:ext cx="10364452" cy="3427245"/>
          </a:xfrm>
        </p:spPr>
        <p:txBody>
          <a:bodyPr anchor="ctr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204821"/>
            <a:ext cx="10364452" cy="1586380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28591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Цитата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 anchor="ctr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94788"/>
          </a:xfrm>
        </p:spPr>
        <p:txBody>
          <a:bodyPr anchor="t">
            <a:normAutofit/>
          </a:bodyPr>
          <a:lstStyle>
            <a:lvl1pPr marL="0" indent="0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4372796"/>
            <a:ext cx="10364452" cy="1421053"/>
          </a:xfrm>
        </p:spPr>
        <p:txBody>
          <a:bodyPr anchor="ctr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1001488" y="754166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10557558" y="2993578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</p:spTree>
    <p:extLst>
      <p:ext uri="{BB962C8B-B14F-4D97-AF65-F5344CB8AC3E}">
        <p14:creationId xmlns:p14="http://schemas.microsoft.com/office/powerpoint/2010/main" val="372775594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Карточка имен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2138721"/>
            <a:ext cx="10364452" cy="2511835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5" y="4662335"/>
            <a:ext cx="10364452" cy="1140644"/>
          </a:xfrm>
        </p:spPr>
        <p:txBody>
          <a:bodyPr anchor="t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65047820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Три колонк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10364452" cy="1605094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74" y="2367093"/>
            <a:ext cx="3298976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74" y="2943355"/>
            <a:ext cx="3298976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52389" y="2367093"/>
            <a:ext cx="329152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348" y="2943355"/>
            <a:ext cx="3303351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2367093"/>
            <a:ext cx="33049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73298" y="2943355"/>
            <a:ext cx="3304928" cy="2847845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4500435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Столбец с тремя рисункам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15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74" y="610772"/>
            <a:ext cx="10364452" cy="1603922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74" y="4204820"/>
            <a:ext cx="3296409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913774" y="2367093"/>
            <a:ext cx="3296409" cy="1524000"/>
          </a:xfrm>
          <a:prstGeom prst="roundRect">
            <a:avLst>
              <a:gd name="adj" fmla="val 936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74" y="4781082"/>
            <a:ext cx="3296409" cy="1010118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59" y="4204820"/>
            <a:ext cx="3301828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441348" y="2367093"/>
            <a:ext cx="3303352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348" y="4781080"/>
            <a:ext cx="3303352" cy="1010119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73298" y="4204820"/>
            <a:ext cx="3300681" cy="576262"/>
          </a:xfrm>
        </p:spPr>
        <p:txBody>
          <a:bodyPr anchor="b">
            <a:noAutofit/>
          </a:bodyPr>
          <a:lstStyle>
            <a:lvl1pPr marL="0" indent="0" algn="ctr">
              <a:lnSpc>
                <a:spcPct val="85000"/>
              </a:lnSpc>
              <a:buNone/>
              <a:defRPr sz="22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7973298" y="2367093"/>
            <a:ext cx="3304928" cy="1524000"/>
          </a:xfrm>
          <a:prstGeom prst="roundRect">
            <a:avLst>
              <a:gd name="adj" fmla="val 8841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73173" y="4781078"/>
            <a:ext cx="3305053" cy="1010121"/>
          </a:xfrm>
        </p:spPr>
        <p:txBody>
          <a:bodyPr anchor="t"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4886388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1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2367093"/>
            <a:ext cx="10364452" cy="3424107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4194829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609601"/>
            <a:ext cx="2553326" cy="5181599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8" name="Vertical Text Placeholder 2"/>
          <p:cNvSpPr>
            <a:spLocks noGrp="1"/>
          </p:cNvSpPr>
          <p:nvPr>
            <p:ph type="body" orient="vert" sz="quarter" idx="13"/>
          </p:nvPr>
        </p:nvSpPr>
        <p:spPr>
          <a:xfrm>
            <a:off x="913775" y="609601"/>
            <a:ext cx="7658724" cy="5181599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2597802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103638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1248853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828563"/>
            <a:ext cx="10351752" cy="2736819"/>
          </a:xfrm>
        </p:spPr>
        <p:txBody>
          <a:bodyPr anchor="b">
            <a:normAutofit/>
          </a:bodyPr>
          <a:lstStyle>
            <a:lvl1pPr>
              <a:defRPr sz="40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4" y="3657457"/>
            <a:ext cx="10351752" cy="1368183"/>
          </a:xfrm>
        </p:spPr>
        <p:txBody>
          <a:bodyPr>
            <a:normAutofit/>
          </a:bodyPr>
          <a:lstStyle>
            <a:lvl1pPr marL="0" indent="0" algn="ctr">
              <a:buNone/>
              <a:defRPr sz="2000">
                <a:solidFill>
                  <a:schemeClr val="bg1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1891896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2" name="Content Placeholder 2"/>
          <p:cNvSpPr>
            <a:spLocks noGrp="1"/>
          </p:cNvSpPr>
          <p:nvPr>
            <p:ph sz="quarter" idx="13"/>
          </p:nvPr>
        </p:nvSpPr>
        <p:spPr>
          <a:xfrm>
            <a:off x="913774" y="2367092"/>
            <a:ext cx="5106026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13" name="Content Placeholder 3"/>
          <p:cNvSpPr>
            <a:spLocks noGrp="1"/>
          </p:cNvSpPr>
          <p:nvPr>
            <p:ph sz="quarter" idx="14"/>
          </p:nvPr>
        </p:nvSpPr>
        <p:spPr>
          <a:xfrm>
            <a:off x="6172200" y="2367092"/>
            <a:ext cx="5105400" cy="342410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0706183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146328" y="2371018"/>
            <a:ext cx="487347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2" name="Content Placeholder 3"/>
          <p:cNvSpPr>
            <a:spLocks noGrp="1"/>
          </p:cNvSpPr>
          <p:nvPr>
            <p:ph sz="quarter" idx="13"/>
          </p:nvPr>
        </p:nvSpPr>
        <p:spPr>
          <a:xfrm>
            <a:off x="913774" y="3051012"/>
            <a:ext cx="5106027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396423" y="2371018"/>
            <a:ext cx="4881804" cy="679994"/>
          </a:xfrm>
        </p:spPr>
        <p:txBody>
          <a:bodyPr anchor="b">
            <a:noAutofit/>
          </a:bodyPr>
          <a:lstStyle>
            <a:lvl1pPr marL="0" indent="0">
              <a:lnSpc>
                <a:spcPct val="85000"/>
              </a:lnSpc>
              <a:buNone/>
              <a:defRPr sz="26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13" name="Content Placeholder 5"/>
          <p:cNvSpPr>
            <a:spLocks noGrp="1"/>
          </p:cNvSpPr>
          <p:nvPr>
            <p:ph sz="quarter" idx="14"/>
          </p:nvPr>
        </p:nvSpPr>
        <p:spPr>
          <a:xfrm>
            <a:off x="6172200" y="3051012"/>
            <a:ext cx="5105401" cy="2740187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5962052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2558267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785555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5" y="609600"/>
            <a:ext cx="3935688" cy="2023252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10" name="Content Placeholder 2"/>
          <p:cNvSpPr>
            <a:spLocks noGrp="1"/>
          </p:cNvSpPr>
          <p:nvPr>
            <p:ph sz="quarter" idx="13"/>
          </p:nvPr>
        </p:nvSpPr>
        <p:spPr>
          <a:xfrm>
            <a:off x="5078062" y="609600"/>
            <a:ext cx="6200163" cy="5181599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74" y="2632852"/>
            <a:ext cx="3935689" cy="3158348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2462911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 descr="Droplets-HD-Content-R1d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74" y="609600"/>
            <a:ext cx="5934969" cy="2023254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24803" y="609601"/>
            <a:ext cx="3255358" cy="5181600"/>
          </a:xfrm>
          <a:prstGeom prst="roundRect">
            <a:avLst>
              <a:gd name="adj" fmla="val 4943"/>
            </a:avLst>
          </a:prstGeom>
          <a:noFill/>
          <a:ln w="82550" cap="sq">
            <a:solidFill>
              <a:schemeClr val="bg2">
                <a:lumMod val="60000"/>
                <a:lumOff val="40000"/>
              </a:schemeClr>
            </a:solidFill>
            <a:miter lim="800000"/>
          </a:ln>
          <a:effectLst/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ru-RU" smtClean="0"/>
              <a:t>Вставка рисунка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2632852"/>
            <a:ext cx="5934949" cy="3158347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3527344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image" Target="../media/image1.png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 descr="\\DROBO-FS\QuickDrops\JB\PPTX NG\Droplets\LightingOverlay.png"/>
          <p:cNvPicPr>
            <a:picLocks noChangeAspect="1" noChangeArrowheads="1"/>
          </p:cNvPicPr>
          <p:nvPr/>
        </p:nvPicPr>
        <p:blipFill>
          <a:blip r:embed="rId19">
            <a:alphaModFix amt="70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3" cy="68580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3775" y="618517"/>
            <a:ext cx="10364451" cy="159617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3775" y="2367093"/>
            <a:ext cx="10364452" cy="342410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7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11B70FF4-EAAC-4350-8759-F8990BBFD339}" type="datetimeFigureOut">
              <a:rPr lang="ru-RU" smtClean="0"/>
              <a:t>26.02.2020</a:t>
            </a:fld>
            <a:endParaRPr lang="ru-R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3774" y="5883275"/>
            <a:ext cx="6672887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/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1" y="5883275"/>
            <a:ext cx="76421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/>
                </a:solidFill>
              </a:defRPr>
            </a:lvl1pPr>
          </a:lstStyle>
          <a:p>
            <a:fld id="{BC1D182E-F81A-4809-B305-56C0AEF881E4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3352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5" r:id="rId1"/>
    <p:sldLayoutId id="2147483786" r:id="rId2"/>
    <p:sldLayoutId id="2147483787" r:id="rId3"/>
    <p:sldLayoutId id="2147483788" r:id="rId4"/>
    <p:sldLayoutId id="2147483789" r:id="rId5"/>
    <p:sldLayoutId id="2147483790" r:id="rId6"/>
    <p:sldLayoutId id="2147483791" r:id="rId7"/>
    <p:sldLayoutId id="2147483792" r:id="rId8"/>
    <p:sldLayoutId id="2147483793" r:id="rId9"/>
    <p:sldLayoutId id="2147483794" r:id="rId10"/>
    <p:sldLayoutId id="2147483795" r:id="rId11"/>
    <p:sldLayoutId id="2147483796" r:id="rId12"/>
    <p:sldLayoutId id="2147483797" r:id="rId13"/>
    <p:sldLayoutId id="2147483798" r:id="rId14"/>
    <p:sldLayoutId id="2147483799" r:id="rId15"/>
    <p:sldLayoutId id="2147483800" r:id="rId16"/>
    <p:sldLayoutId id="2147483801" r:id="rId17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3600" kern="1200" cap="all" baseline="0">
          <a:solidFill>
            <a:schemeClr val="tx1"/>
          </a:solidFill>
          <a:effectLst/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20000"/>
        </a:lnSpc>
        <a:spcBef>
          <a:spcPts val="1000"/>
        </a:spcBef>
        <a:buClr>
          <a:schemeClr val="tx1"/>
        </a:buClr>
        <a:buFont typeface="Arial" panose="020B0604020202020204" pitchFamily="34" charset="0"/>
        <a:buChar char="•"/>
        <a:defRPr sz="20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8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6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120000"/>
        </a:lnSpc>
        <a:spcBef>
          <a:spcPts val="500"/>
        </a:spcBef>
        <a:buClr>
          <a:schemeClr val="tx1"/>
        </a:buClr>
        <a:buFont typeface="Arial" panose="020B0604020202020204" pitchFamily="34" charset="0"/>
        <a:buChar char="•"/>
        <a:defRPr sz="1400" kern="1200" cap="all" baseline="0">
          <a:solidFill>
            <a:schemeClr val="tx1"/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g"/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g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g"/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7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jpg"/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0.jp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8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g"/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g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jpeg"/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5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g"/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.jp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g"/><Relationship Id="rId2" Type="http://schemas.openxmlformats.org/officeDocument/2006/relationships/image" Target="../media/image15.jp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7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угольник 2"/>
          <p:cNvSpPr/>
          <p:nvPr/>
        </p:nvSpPr>
        <p:spPr>
          <a:xfrm>
            <a:off x="2313482" y="141929"/>
            <a:ext cx="769495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Муниципальное казенное дошкольное образовательное учреждение «Детский сад №6 «Ромашка» села </a:t>
            </a:r>
            <a:r>
              <a:rPr lang="ru-RU" sz="2000" b="1" dirty="0" err="1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Рагули</a:t>
            </a:r>
            <a:endParaRPr lang="ru-RU" sz="2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2578309" y="1678897"/>
            <a:ext cx="7430124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5400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«Если хочешь быть здоров-соблюдай правила безопасности!»</a:t>
            </a:r>
            <a:endParaRPr lang="ru-RU" sz="5400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9263921" y="5021705"/>
            <a:ext cx="269823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ПОДГОТОВИЛА: 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Инструктор ФИЗО</a:t>
            </a:r>
          </a:p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Привалова Г.А.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4586990" y="6415790"/>
            <a:ext cx="257830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2020 год</a:t>
            </a:r>
            <a:endParaRPr lang="ru-RU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32798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49" t="12738" r="7115" b="8258"/>
          <a:stretch/>
        </p:blipFill>
        <p:spPr>
          <a:xfrm>
            <a:off x="5977720" y="2388359"/>
            <a:ext cx="6105398" cy="43672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871" y="143300"/>
            <a:ext cx="5804849" cy="4353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068414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26403" y="900334"/>
            <a:ext cx="4337153" cy="325286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431" t="1311" r="19126" b="30492"/>
          <a:stretch/>
        </p:blipFill>
        <p:spPr>
          <a:xfrm>
            <a:off x="1" y="996287"/>
            <a:ext cx="4187190" cy="31569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9440" y="3998627"/>
            <a:ext cx="3812498" cy="28593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305623" y="216574"/>
            <a:ext cx="742013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«Служба 01 всегда на страже»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76999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72370" y="996287"/>
            <a:ext cx="4319516" cy="57593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49586" y="996287"/>
            <a:ext cx="4323213" cy="57642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1173707" y="245660"/>
            <a:ext cx="92804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«Осторожно-незнакомец»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840965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51258" y="0"/>
            <a:ext cx="1144554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Да, грибы искать не просто- они маленького роста!»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45" y="728692"/>
            <a:ext cx="3447736" cy="612930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7339" y="648601"/>
            <a:ext cx="3492787" cy="62093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0176"/>
          <a:stretch/>
        </p:blipFill>
        <p:spPr>
          <a:xfrm>
            <a:off x="4046633" y="916301"/>
            <a:ext cx="4054798" cy="575409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7896640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8322" y="-311243"/>
            <a:ext cx="12023678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endParaRPr lang="ru-RU" sz="3200" b="1" dirty="0" smtClean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Маленькое опасенье-большое спасенье»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736" t="12538" r="-3332" b="23980"/>
          <a:stretch/>
        </p:blipFill>
        <p:spPr>
          <a:xfrm>
            <a:off x="95807" y="1077219"/>
            <a:ext cx="5176642" cy="30580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2" t="17182" r="2924" b="22677"/>
          <a:stretch/>
        </p:blipFill>
        <p:spPr>
          <a:xfrm>
            <a:off x="5200068" y="1821751"/>
            <a:ext cx="6991932" cy="325281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856" t="17313" r="-1792" b="19603"/>
          <a:stretch/>
        </p:blipFill>
        <p:spPr>
          <a:xfrm>
            <a:off x="95806" y="3546845"/>
            <a:ext cx="5104262" cy="33111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136038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56" y="1078174"/>
            <a:ext cx="5732060" cy="429904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5999" y="2279176"/>
            <a:ext cx="5914030" cy="443552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2482998" y="247739"/>
            <a:ext cx="695543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«Пешеход»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549560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19014"/>
            <a:ext cx="4185315" cy="313898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22" t="598" r="20398" b="17810"/>
          <a:stretch/>
        </p:blipFill>
        <p:spPr>
          <a:xfrm>
            <a:off x="4065156" y="1116564"/>
            <a:ext cx="4208060" cy="34854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139" t="8955"/>
          <a:stretch/>
        </p:blipFill>
        <p:spPr>
          <a:xfrm>
            <a:off x="7933551" y="3548418"/>
            <a:ext cx="4258449" cy="330958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218364" y="232012"/>
            <a:ext cx="117234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«Незнайка в стране Дорожных Знаков»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930707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16207"/>
            <a:ext cx="4126173" cy="309463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3" t="8159"/>
          <a:stretch/>
        </p:blipFill>
        <p:spPr>
          <a:xfrm>
            <a:off x="3930555" y="3665257"/>
            <a:ext cx="4383824" cy="31927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6728" y="1716207"/>
            <a:ext cx="4085231" cy="306392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5" name="TextBox 4"/>
          <p:cNvSpPr txBox="1"/>
          <p:nvPr/>
        </p:nvSpPr>
        <p:spPr>
          <a:xfrm>
            <a:off x="259307" y="218364"/>
            <a:ext cx="1128669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«Как дорожный патруль из детского сада №6 «Ромашка» села </a:t>
            </a:r>
            <a:r>
              <a:rPr lang="ru-RU" sz="3200" b="1" i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Рагули</a:t>
            </a:r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помог героям сказки «Колобок»</a:t>
            </a:r>
          </a:p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выучить правила дорожного движения» 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86486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0124" y="145007"/>
            <a:ext cx="5775278" cy="433145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25402" y="2178523"/>
            <a:ext cx="6127846" cy="459588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5952698" y="145007"/>
            <a:ext cx="623930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 Папа, мама, я- спортивная семья! 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6129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72" t="7165" r="11742" b="14427"/>
          <a:stretch/>
        </p:blipFill>
        <p:spPr>
          <a:xfrm>
            <a:off x="136477" y="122829"/>
            <a:ext cx="5872141" cy="4176216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5956" y="2265529"/>
            <a:ext cx="5959523" cy="44696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38879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4891" y="117693"/>
            <a:ext cx="11872210" cy="61247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8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Содержание образовательной области “Безопасность” в ДОУ направлено на достижение следующих </a:t>
            </a:r>
            <a:r>
              <a:rPr lang="ru-RU" sz="28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целей:</a:t>
            </a:r>
            <a:endParaRPr lang="ru-RU" sz="2800" b="1" i="0" dirty="0" smtClean="0">
              <a:solidFill>
                <a:srgbClr val="002060"/>
              </a:solidFill>
              <a:effectLst/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>
              <a:buFont typeface="+mj-lt"/>
              <a:buAutoNum type="arabicPeriod"/>
            </a:pPr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Формирование основ безопасности собственной жизнедеятельности через решение образовательных задач:</a:t>
            </a:r>
          </a:p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знакомство с бытовыми источниками опасности, с необходимыми действиями в случае опасности, формирование представления о способах безопасного поведения в быту;</a:t>
            </a:r>
          </a:p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воспитание чувства взаимопомощи и товарищества.</a:t>
            </a:r>
          </a:p>
          <a:p>
            <a:pPr algn="just"/>
            <a:r>
              <a:rPr lang="ru-RU" sz="2400" b="1" i="1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2.Формирование представлений об опасных для человека и окружающего мира природы ситуациях и способах поведения в них;</a:t>
            </a:r>
          </a:p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приобщение к правилам безопасного для человека и окружающего мира природы поведения;</a:t>
            </a:r>
          </a:p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передачу детям знаний о правилах безопасности дорожного движения в качестве пешехода и пассажира транспортного средства;</a:t>
            </a:r>
          </a:p>
          <a:p>
            <a:pPr algn="just"/>
            <a:r>
              <a:rPr lang="ru-RU" sz="2400" b="1" i="0" dirty="0" smtClean="0">
                <a:solidFill>
                  <a:srgbClr val="002060"/>
                </a:soli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- формирование осторожного и осмотрительного отношения к потенциально опасным для человека и окружающего мира природы ситуациям.</a:t>
            </a:r>
          </a:p>
        </p:txBody>
      </p:sp>
    </p:spTree>
    <p:extLst>
      <p:ext uri="{BB962C8B-B14F-4D97-AF65-F5344CB8AC3E}">
        <p14:creationId xmlns:p14="http://schemas.microsoft.com/office/powerpoint/2010/main" val="17396217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51677" y="3302758"/>
            <a:ext cx="4740323" cy="35552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68" r="10397" b="18010"/>
          <a:stretch/>
        </p:blipFill>
        <p:spPr>
          <a:xfrm>
            <a:off x="0" y="3370997"/>
            <a:ext cx="4760228" cy="35210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8020"/>
          <a:stretch/>
        </p:blipFill>
        <p:spPr>
          <a:xfrm>
            <a:off x="3712316" y="938574"/>
            <a:ext cx="4826291" cy="29674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5" name="TextBox 4"/>
          <p:cNvSpPr txBox="1"/>
          <p:nvPr/>
        </p:nvSpPr>
        <p:spPr>
          <a:xfrm>
            <a:off x="436728" y="245660"/>
            <a:ext cx="1100009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«Однажды в городе Дорожных Знаков»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83329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0059"/>
            <a:ext cx="6077804" cy="455835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68704" y="2265528"/>
            <a:ext cx="6123296" cy="459247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177421" y="327546"/>
            <a:ext cx="1155965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«Наш друг постовой»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7751488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99434" y="197435"/>
            <a:ext cx="6520722" cy="67833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Показатели опыта </a:t>
            </a:r>
            <a:r>
              <a:rPr lang="ru-RU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безопастного</a:t>
            </a:r>
            <a:r>
              <a:rPr lang="ru-RU" sz="32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поведения:</a:t>
            </a: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ru-RU" sz="2800" b="1" i="1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Знания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ребенка о правилах безопасного поведения (об источниках опасности, мерах предосторожности и способах преодоления угрозы).</a:t>
            </a:r>
            <a:endParaRPr lang="ru-RU" sz="2800" b="1" i="1" u="sng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ru-RU" sz="2800" b="1" i="1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Умения 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действовать в ситуациях контактов с потенциально опасными объектами окружающего мира;</a:t>
            </a:r>
            <a:endParaRPr lang="ru-RU" sz="2800" b="1" i="1" u="sng" kern="0" dirty="0">
              <a:solidFill>
                <a:srgbClr val="00206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342900" lvl="0" indent="-342900" algn="just" fontAlgn="base">
              <a:spcBef>
                <a:spcPct val="20000"/>
              </a:spcBef>
              <a:spcAft>
                <a:spcPct val="0"/>
              </a:spcAft>
              <a:buClr>
                <a:srgbClr val="E4005C"/>
              </a:buClr>
              <a:buSzPct val="70000"/>
              <a:buFont typeface="Wingdings" panose="05000000000000000000" pitchFamily="2" charset="2"/>
              <a:buChar char="n"/>
              <a:defRPr/>
            </a:pPr>
            <a:r>
              <a:rPr lang="ru-RU" sz="2800" b="1" i="1" u="sng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Отношение</a:t>
            </a:r>
            <a:r>
              <a:rPr lang="ru-RU" sz="2800" kern="0" dirty="0">
                <a:solidFill>
                  <a:srgbClr val="00206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переживание и понимание ребенком необходимости соблюдения мер предосторожности и своих возможностей по преодолению опасности.</a:t>
            </a:r>
          </a:p>
          <a:p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667"/>
          <a:stretch/>
        </p:blipFill>
        <p:spPr>
          <a:xfrm>
            <a:off x="6911225" y="1009705"/>
            <a:ext cx="5044213" cy="51588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769175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37731" y="873457"/>
            <a:ext cx="8898340" cy="452431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9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Спасибо </a:t>
            </a:r>
          </a:p>
          <a:p>
            <a:pPr algn="ctr"/>
            <a:r>
              <a:rPr lang="ru-RU" sz="9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 </a:t>
            </a:r>
          </a:p>
          <a:p>
            <a:pPr algn="ctr"/>
            <a:r>
              <a:rPr lang="ru-RU" sz="9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внимание!</a:t>
            </a:r>
            <a:endParaRPr lang="ru-RU" sz="96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134898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272956" y="226737"/>
            <a:ext cx="11177516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В соответствии с ФГОС в процессе образовательной деятельности по физическому развитию, следует обращать внимание на одновременное решение задач других социальных областей:</a:t>
            </a:r>
            <a:endParaRPr lang="ru-RU" sz="2400" b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Стрелка вправо 5"/>
          <p:cNvSpPr/>
          <p:nvPr/>
        </p:nvSpPr>
        <p:spPr>
          <a:xfrm rot="8006777">
            <a:off x="1178754" y="1944155"/>
            <a:ext cx="2100682" cy="648695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TextBox 6"/>
          <p:cNvSpPr txBox="1"/>
          <p:nvPr/>
        </p:nvSpPr>
        <p:spPr>
          <a:xfrm>
            <a:off x="272956" y="2975888"/>
            <a:ext cx="283873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Социально-коммуникативное развитие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Стрелка вниз 7"/>
          <p:cNvSpPr/>
          <p:nvPr/>
        </p:nvSpPr>
        <p:spPr>
          <a:xfrm>
            <a:off x="4110054" y="1427066"/>
            <a:ext cx="641444" cy="28284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" name="TextBox 8"/>
          <p:cNvSpPr txBox="1"/>
          <p:nvPr/>
        </p:nvSpPr>
        <p:spPr>
          <a:xfrm>
            <a:off x="3111690" y="4387439"/>
            <a:ext cx="2784144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Познавательное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6777064" y="1427066"/>
            <a:ext cx="600501" cy="2828428"/>
          </a:xfrm>
          <a:prstGeom prst="down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TextBox 10"/>
          <p:cNvSpPr txBox="1"/>
          <p:nvPr/>
        </p:nvSpPr>
        <p:spPr>
          <a:xfrm>
            <a:off x="5944550" y="4312060"/>
            <a:ext cx="2265528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Речевое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2" name="Стрелка вправо 11"/>
          <p:cNvSpPr/>
          <p:nvPr/>
        </p:nvSpPr>
        <p:spPr>
          <a:xfrm rot="2668331">
            <a:off x="8357200" y="1987010"/>
            <a:ext cx="2181875" cy="610698"/>
          </a:xfrm>
          <a:prstGeom prst="rightArrow">
            <a:avLst/>
          </a:prstGeom>
          <a:solidFill>
            <a:srgbClr val="FFC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TextBox 12"/>
          <p:cNvSpPr txBox="1"/>
          <p:nvPr/>
        </p:nvSpPr>
        <p:spPr>
          <a:xfrm>
            <a:off x="8707272" y="2975888"/>
            <a:ext cx="2961565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Художественное </a:t>
            </a:r>
          </a:p>
          <a:p>
            <a:pPr algn="ctr"/>
            <a:r>
              <a:rPr lang="ru-RU" sz="24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развитие</a:t>
            </a:r>
            <a:endParaRPr lang="ru-RU" sz="2400" b="1" i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07847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859810" y="341194"/>
            <a:ext cx="10031104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6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Направления работы:</a:t>
            </a:r>
          </a:p>
          <a:p>
            <a:pPr marL="285750" indent="-285750">
              <a:buFontTx/>
              <a:buChar char="-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навыков безопасного поведения;</a:t>
            </a:r>
          </a:p>
          <a:p>
            <a:pPr marL="285750" indent="-285750">
              <a:buFontTx/>
              <a:buChar char="-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ормирование навыков быстроты движения;</a:t>
            </a:r>
          </a:p>
          <a:p>
            <a:pPr marL="285750" indent="-285750">
              <a:buFontTx/>
              <a:buChar char="-"/>
            </a:pPr>
            <a:r>
              <a:rPr lang="ru-RU" sz="3200" b="1" i="1" dirty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</a:t>
            </a:r>
            <a:r>
              <a:rPr lang="ru-RU" sz="3200" b="1" i="1" dirty="0" smtClean="0">
                <a:solidFill>
                  <a:srgbClr val="00206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овершенствование знаний и навыков</a:t>
            </a:r>
            <a:r>
              <a:rPr lang="ru-RU" dirty="0" smtClean="0">
                <a:solidFill>
                  <a:srgbClr val="002060"/>
                </a:solidFill>
              </a:rPr>
              <a:t>.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98" t="28490" r="26762" b="8305"/>
          <a:stretch/>
        </p:blipFill>
        <p:spPr>
          <a:xfrm>
            <a:off x="498144" y="2342023"/>
            <a:ext cx="5377218" cy="394025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54" b="18806"/>
          <a:stretch/>
        </p:blipFill>
        <p:spPr>
          <a:xfrm>
            <a:off x="6101262" y="2756848"/>
            <a:ext cx="5945161" cy="39851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58895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2247" y="2779398"/>
            <a:ext cx="7457931" cy="410871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573967" y="224853"/>
            <a:ext cx="8394492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8000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Что такое БЕЗОПАНОСТЬ?!</a:t>
            </a:r>
            <a:endParaRPr lang="ru-RU" sz="8000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629000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3072984" y="104931"/>
            <a:ext cx="719527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«Экскурсия в пожарную часть»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957" b="7760"/>
          <a:stretch/>
        </p:blipFill>
        <p:spPr>
          <a:xfrm>
            <a:off x="61397" y="689548"/>
            <a:ext cx="3946052" cy="53514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0055"/>
          <a:stretch/>
        </p:blipFill>
        <p:spPr>
          <a:xfrm>
            <a:off x="4089857" y="689548"/>
            <a:ext cx="3857625" cy="616845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2623"/>
          <a:stretch/>
        </p:blipFill>
        <p:spPr>
          <a:xfrm>
            <a:off x="8029890" y="689706"/>
            <a:ext cx="4007212" cy="55122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42124940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2369" y="25266"/>
            <a:ext cx="3677664" cy="65380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19" b="4700"/>
          <a:stretch/>
        </p:blipFill>
        <p:spPr>
          <a:xfrm>
            <a:off x="7794808" y="307298"/>
            <a:ext cx="3857625" cy="65507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74416" y="1169232"/>
            <a:ext cx="3996804" cy="58086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309877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75951" y="2293495"/>
            <a:ext cx="4227225" cy="31704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 rotWithShape="1">
          <a:blip r:embed="rId3"/>
          <a:srcRect l="7911" b="133"/>
          <a:stretch/>
        </p:blipFill>
        <p:spPr>
          <a:xfrm>
            <a:off x="8304551" y="1226744"/>
            <a:ext cx="3887449" cy="5623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95" r="12307" b="13224"/>
          <a:stretch/>
        </p:blipFill>
        <p:spPr>
          <a:xfrm>
            <a:off x="0" y="1139759"/>
            <a:ext cx="3874576" cy="571824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extBox 1"/>
          <p:cNvSpPr txBox="1"/>
          <p:nvPr/>
        </p:nvSpPr>
        <p:spPr>
          <a:xfrm>
            <a:off x="2098622" y="194872"/>
            <a:ext cx="872427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32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 на учении»</a:t>
            </a:r>
            <a:endParaRPr lang="ru-RU" sz="32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80134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5682"/>
            <a:ext cx="4380932" cy="32857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4" name="TextBox 3"/>
          <p:cNvSpPr txBox="1"/>
          <p:nvPr/>
        </p:nvSpPr>
        <p:spPr>
          <a:xfrm>
            <a:off x="382136" y="-17538"/>
            <a:ext cx="41216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«Пожарные сильные»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2789" y="3791382"/>
            <a:ext cx="4053552" cy="304016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8761865" y="0"/>
            <a:ext cx="37121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«Качаем воду»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445" r="504" b="20398"/>
          <a:stretch/>
        </p:blipFill>
        <p:spPr>
          <a:xfrm>
            <a:off x="7638197" y="583317"/>
            <a:ext cx="4553803" cy="323451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4526508" y="3268162"/>
            <a:ext cx="311168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i="1" dirty="0" smtClean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«Тушим пожар»</a:t>
            </a:r>
            <a:endParaRPr lang="ru-RU" sz="2800" b="1" i="1" dirty="0">
              <a:solidFill>
                <a:srgbClr val="FF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893908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Капля">
  <a:themeElements>
    <a:clrScheme name="Капля">
      <a:dk1>
        <a:sysClr val="windowText" lastClr="000000"/>
      </a:dk1>
      <a:lt1>
        <a:sysClr val="window" lastClr="FFFFFF"/>
      </a:lt1>
      <a:dk2>
        <a:srgbClr val="1C647B"/>
      </a:dk2>
      <a:lt2>
        <a:srgbClr val="98B7D3"/>
      </a:lt2>
      <a:accent1>
        <a:srgbClr val="274FA4"/>
      </a:accent1>
      <a:accent2>
        <a:srgbClr val="48A8D0"/>
      </a:accent2>
      <a:accent3>
        <a:srgbClr val="53B18F"/>
      </a:accent3>
      <a:accent4>
        <a:srgbClr val="D78D38"/>
      </a:accent4>
      <a:accent5>
        <a:srgbClr val="BA3F51"/>
      </a:accent5>
      <a:accent6>
        <a:srgbClr val="AE52D9"/>
      </a:accent6>
      <a:hlink>
        <a:srgbClr val="2AA2DA"/>
      </a:hlink>
      <a:folHlink>
        <a:srgbClr val="76A3B8"/>
      </a:folHlink>
    </a:clrScheme>
    <a:fontScheme name="Капля">
      <a:maj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Капля">
      <a:fillStyleLst>
        <a:solidFill>
          <a:schemeClr val="phClr"/>
        </a:solidFill>
        <a:solidFill>
          <a:schemeClr val="phClr">
            <a:tint val="69000"/>
            <a:satMod val="105000"/>
            <a:lumMod val="110000"/>
          </a:schemeClr>
        </a:solidFill>
        <a:gradFill rotWithShape="1">
          <a:gsLst>
            <a:gs pos="0">
              <a:schemeClr val="phClr">
                <a:tint val="94000"/>
                <a:satMod val="100000"/>
                <a:lumMod val="108000"/>
              </a:schemeClr>
            </a:gs>
            <a:gs pos="50000">
              <a:schemeClr val="phClr">
                <a:tint val="98000"/>
                <a:shade val="100000"/>
                <a:satMod val="100000"/>
                <a:lumMod val="100000"/>
              </a:schemeClr>
            </a:gs>
            <a:gs pos="100000">
              <a:schemeClr val="phClr">
                <a:shade val="72000"/>
                <a:satMod val="120000"/>
                <a:lumMod val="100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60000"/>
            </a:schemeClr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22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5400000" rotWithShape="0">
              <a:srgbClr val="000000">
                <a:alpha val="28000"/>
              </a:srgbClr>
            </a:outerShdw>
          </a:effectLst>
        </a:effectStyle>
        <a:effectStyle>
          <a:effectLst>
            <a:outerShdw blurRad="63500" dist="25400" dir="5400000" algn="ctr" rotWithShape="0">
              <a:srgbClr val="000000">
                <a:alpha val="69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1200000"/>
            </a:lightRig>
          </a:scene3d>
          <a:sp3d prstMaterial="plastic">
            <a:bevelT w="254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64000"/>
                <a:lumMod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84000"/>
                <a:shade val="100000"/>
                <a:hueMod val="92000"/>
                <a:satMod val="180000"/>
                <a:lumMod val="114000"/>
              </a:schemeClr>
            </a:gs>
            <a:gs pos="100000">
              <a:schemeClr val="phClr">
                <a:shade val="92000"/>
                <a:satMod val="170000"/>
                <a:lumMod val="96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roplet" id="{8984A317-299A-4E50-B45D-BFC9EDE2337A}" vid="{DEB094D4-7FD8-4F86-93D5-B0F1341EF586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TM04033925[[fn=Капля]]</Template>
  <TotalTime>368</TotalTime>
  <Words>260</Words>
  <Application>Microsoft Office PowerPoint</Application>
  <PresentationFormat>Широкоэкранный</PresentationFormat>
  <Paragraphs>51</Paragraphs>
  <Slides>23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8" baseType="lpstr">
      <vt:lpstr>Arial</vt:lpstr>
      <vt:lpstr>Times New Roman</vt:lpstr>
      <vt:lpstr>Tw Cen MT</vt:lpstr>
      <vt:lpstr>Wingdings</vt:lpstr>
      <vt:lpstr>Капля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макс</dc:creator>
  <cp:lastModifiedBy>Admin</cp:lastModifiedBy>
  <cp:revision>31</cp:revision>
  <cp:lastPrinted>2020-02-26T12:29:43Z</cp:lastPrinted>
  <dcterms:created xsi:type="dcterms:W3CDTF">2020-01-28T10:17:51Z</dcterms:created>
  <dcterms:modified xsi:type="dcterms:W3CDTF">2020-02-26T12:30:50Z</dcterms:modified>
</cp:coreProperties>
</file>